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1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media/media15.mp4" ContentType="video/mp4"/>
  <Override PartName="/ppt/media/media4.mp4" ContentType="video/mp4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embedTrueTypeFonts="1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8288000" cy="10287000"/>
  <p:notesSz cx="6858000" cy="9144000"/>
  <p:embeddedFontLst>
    <p:embeddedFont>
      <p:font typeface="Poppins Ultra-Bold"/>
    </p:embeddedFont>
    <p:embeddedFont>
      <p:font typeface="+mn-lt"/>
    </p:embeddedFont>
    <p:embeddedFont>
      <p:font typeface="Poppins Light"/>
    </p:embeddedFont>
    <p:embeddedFont>
      <p:font typeface="Poppins Semi-Bold"/>
    </p:embeddedFont>
    <p:embeddedFont>
      <p:font typeface="+mn-ea"/>
    </p:embeddedFont>
    <p:embeddedFont>
      <p:font typeface="Noto Sans CJK SC"/>
      <p:regular r:id="rId27"/>
      <p:bold r:id="rId28"/>
    </p:embeddedFont>
    <p:embeddedFont>
      <p:font typeface="+mn-cs"/>
    </p:embeddedFont>
    <p:embeddedFont>
      <p:font typeface="Noto Sans Devanagari"/>
      <p:regular r:id="rId29"/>
      <p:bold r:id="rId30"/>
    </p:embeddedFont>
  </p:embeddedFon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font" Target="fonts/Font_1_Noto_Sans_CJK_SC_Regular.fntdata"/><Relationship Id="rId28" Type="http://schemas.openxmlformats.org/officeDocument/2006/relationships/font" Target="fonts/Font_2_Noto_Sans_CJK_SC_Bold.fntdata"/><Relationship Id="rId29" Type="http://schemas.openxmlformats.org/officeDocument/2006/relationships/font" Target="fonts/Font_3_Noto_Sans_Devanagari_Regular.fntdata"/><Relationship Id="rId30" Type="http://schemas.openxmlformats.org/officeDocument/2006/relationships/font" Target="fonts/Font_4_Noto_Sans_Devanagari_Bold.fntdata"/><Relationship Id="rId3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algn="ctr" defTabSz="914400"/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move the slide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2038FD35-CDD2-45E5-A346-31001915DEB8}" type="slidenum"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dt" idx="37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ISO NORMA 50001 hlavní cíle: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monitorování a analýza spotřeby energií,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nastavování cílů a opatření ke zlepšení,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pravidelné vyhodnocování výsledků,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zavádění efektivních postupů pro úsporu energií.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ftr" idx="38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sldNum" idx="39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+mn-lt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dt" idx="40"/>
          </p:nvPr>
        </p:nvSpPr>
        <p:spPr>
          <a:xfrm>
            <a:off x="5180040" y="0"/>
            <a:ext cx="3962160" cy="342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1.7.2013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sldImg"/>
          </p:nvPr>
        </p:nvSpPr>
        <p:spPr>
          <a:xfrm>
            <a:off x="2857680" y="512640"/>
            <a:ext cx="3428640" cy="2566800"/>
          </a:xfrm>
          <a:prstGeom prst="rect">
            <a:avLst/>
          </a:prstGeom>
          <a:ln w="0">
            <a:noFill/>
          </a:ln>
        </p:spPr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914400" y="3251160"/>
            <a:ext cx="7314840" cy="308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Krátký popis kde se co ovládá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Můžeš mluvit o správě uživatel: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Organizace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rozdělení rolí včetně práv – kdo může editovat, kdo může pouze číst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možnost mít technické pracovníky –&gt; uživatele spravující pouze konkrétní objekty či zařízení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Správci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starostové, odboráři či energetici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l">
              <a:lnSpc>
                <a:spcPct val="100000"/>
              </a:lnSpc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- možnost mít přístup pouze do konkrétních organizací dle oblasti, či odboru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ftr" idx="41"/>
          </p:nvPr>
        </p:nvSpPr>
        <p:spPr>
          <a:xfrm>
            <a:off x="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p>
            <a:pPr indent="0" algn="l">
              <a:buNone/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 type="sldNum" idx="42"/>
          </p:nvPr>
        </p:nvSpPr>
        <p:spPr>
          <a:xfrm>
            <a:off x="5180040" y="6502320"/>
            <a:ext cx="3962160" cy="34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cs-CZ" sz="12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C79A679-A585-4F7A-A86C-E0CA135A885C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05FA91E-32D1-41F6-B84B-2594F78BF194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algn="l" defTabSz="914400">
              <a:spcBef>
                <a:spcPts val="28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algn="l" defTabSz="914400">
              <a:spcBef>
                <a:spcPts val="28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57200" lvl="1" algn="l" defTabSz="914400"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914400" lvl="2" algn="l" defTabSz="914400"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371600" lvl="3" algn="l" defTabSz="914400"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828800" lvl="4" algn="l" defTabSz="914400"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0" lvl="5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743200" lvl="6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D58E12E-10AE-49D0-9FA6-31A195668B44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160838C-DFBA-458F-9202-D77E78903B57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 vert="eaVert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78C0D59-FCAE-4B1C-8287-FE85E32D35FD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5EDF69E-299E-4B60-92B7-A17FDABDC7EE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000" b="1" u="none" strike="noStrike" cap="all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  <a:defRPr lang="en-US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000" b="0" u="none" strike="noStrike">
              <a:solidFill>
                <a:schemeClr val="dk1">
                  <a:tint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4F7FDCA-7E87-402C-BAEF-321E94B2857D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6A017E6-6CA6-4243-82D4-DE64BB03C7BF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7828CF3-EB66-4133-915E-1AA921DFC7E3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4108B1C-135A-4B3D-A5D5-22E970CB4B9B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CC41593-3071-484A-A186-496AC0CC8C4C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914400"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title text format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 defTabSz="914400"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marL="343080" indent="-343080" algn="l" defTabSz="914400"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592000" lvl="5" indent="-216000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024000" lvl="6" indent="-216000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video" Target="../media/media15.mp4"/><Relationship Id="rId2" Type="http://schemas.microsoft.com/office/2007/relationships/media" Target="../media/media15.mp4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video" Target="../media/media4.mp4"/><Relationship Id="rId2" Type="http://schemas.microsoft.com/office/2007/relationships/media" Target="../media/media4.mp4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/>
          <p:cNvPicPr/>
          <p:nvPr/>
        </p:nvPicPr>
        <p:blipFill>
          <a:blip r:embed="rId1"/>
          <a:stretch/>
        </p:blipFill>
        <p:spPr>
          <a:xfrm>
            <a:off x="8686800" y="1828800"/>
            <a:ext cx="9372600" cy="6252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8" name="TextBox 4"/>
          <p:cNvSpPr/>
          <p:nvPr/>
        </p:nvSpPr>
        <p:spPr>
          <a:xfrm>
            <a:off x="1028880" y="3223440"/>
            <a:ext cx="8966880" cy="568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11200"/>
              </a:lnSpc>
            </a:pPr>
            <a:r>
              <a:rPr lang="en-US" sz="8000" b="1" u="none" strike="noStrike">
                <a:solidFill>
                  <a:srgbClr val="1C2434"/>
                </a:solidFill>
                <a:effectLst/>
                <a:uFillTx/>
                <a:latin typeface="Poppins Ultra-Bold"/>
                <a:ea typeface="Poppins Ultra-Bold"/>
              </a:rPr>
              <a:t>Federated</a:t>
            </a:r>
            <a:br>
              <a:rPr sz="8000"/>
            </a:br>
            <a:r>
              <a:rPr lang="en-US" sz="8000" b="1" u="none" strike="noStrike">
                <a:solidFill>
                  <a:srgbClr val="1C2434"/>
                </a:solidFill>
                <a:effectLst/>
                <a:uFillTx/>
                <a:latin typeface="Poppins Ultra-Bold"/>
                <a:ea typeface="Poppins Ultra-Bold"/>
              </a:rPr>
              <a:t>Identity</a:t>
            </a:r>
            <a:endParaRPr lang="en-US" sz="8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1200"/>
              </a:lnSpc>
            </a:pPr>
            <a:r>
              <a:rPr lang="en-US" sz="8000" b="1" u="none" strike="noStrike">
                <a:solidFill>
                  <a:srgbClr val="1C2434"/>
                </a:solidFill>
                <a:effectLst/>
                <a:uFillTx/>
                <a:latin typeface="Poppins Ultra-Bold"/>
                <a:ea typeface="Poppins Ultra-Bold"/>
              </a:rPr>
              <a:t>Management</a:t>
            </a:r>
            <a:br>
              <a:rPr sz="8000"/>
            </a:br>
            <a:r>
              <a:rPr lang="en-US" sz="8000" b="1" u="none" strike="noStrike">
                <a:solidFill>
                  <a:srgbClr val="1C2434"/>
                </a:solidFill>
                <a:effectLst/>
                <a:uFillTx/>
                <a:latin typeface="Poppins Ultra-Bold"/>
                <a:ea typeface="Poppins Ultra-Bold"/>
              </a:rPr>
              <a:t>2.0</a:t>
            </a:r>
            <a:endParaRPr lang="en-US" sz="8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" name="TextBox 5"/>
          <p:cNvSpPr/>
          <p:nvPr/>
        </p:nvSpPr>
        <p:spPr>
          <a:xfrm>
            <a:off x="942840" y="9245160"/>
            <a:ext cx="256248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2801"/>
              </a:lnSpc>
              <a:tabLst>
                <a:tab pos="0" algn="l"/>
              </a:tabLst>
            </a:pPr>
            <a:r>
              <a:rPr lang="en-US" sz="2000" b="1" u="none" strike="noStrike">
                <a:solidFill>
                  <a:srgbClr val="0E4F8A"/>
                </a:solidFill>
                <a:effectLst/>
                <a:uFillTx/>
                <a:latin typeface="Poppins Semi-Bold"/>
                <a:ea typeface="Poppins Semi-Bold"/>
              </a:rPr>
              <a:t>Ladislav Pokorný</a:t>
            </a:r>
            <a:endParaRPr lang="en-US" sz="2000" b="0" u="none" strike="noStrike">
              <a:solidFill>
                <a:srgbClr val="0E4F8A"/>
              </a:solidFill>
              <a:effectLst/>
              <a:uFillTx/>
              <a:latin typeface="Arial"/>
            </a:endParaRPr>
          </a:p>
        </p:txBody>
      </p:sp>
      <p:pic>
        <p:nvPicPr>
          <p:cNvPr id="70" name=""/>
          <p:cNvPicPr/>
          <p:nvPr/>
        </p:nvPicPr>
        <p:blipFill>
          <a:blip r:embed="rId2"/>
          <a:stretch/>
        </p:blipFill>
        <p:spPr>
          <a:xfrm>
            <a:off x="800640" y="649800"/>
            <a:ext cx="2243160" cy="2286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C737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reeform 2"/>
          <p:cNvSpPr/>
          <p:nvPr/>
        </p:nvSpPr>
        <p:spPr>
          <a:xfrm>
            <a:off x="450360" y="5143680"/>
            <a:ext cx="6487920" cy="4159440"/>
          </a:xfrm>
          <a:custGeom>
            <a:avLst/>
            <a:gdLst>
              <a:gd name="textAreaLeft" fmla="*/ 0 w 6487920"/>
              <a:gd name="textAreaRight" fmla="*/ 6488280 w 6487920"/>
              <a:gd name="textAreaTop" fmla="*/ 0 h 4159440"/>
              <a:gd name="textAreaBottom" fmla="*/ 4159800 h 4159440"/>
            </a:gdLst>
            <a:ahLst/>
            <a:cxnLst/>
            <a:rect l="textAreaLeft" t="textAreaTop" r="textAreaRight" b="textAreaBottom"/>
            <a:pathLst>
              <a:path w="6488177" h="4159716">
                <a:moveTo>
                  <a:pt x="0" y="0"/>
                </a:moveTo>
                <a:lnTo>
                  <a:pt x="6488177" y="0"/>
                </a:lnTo>
                <a:lnTo>
                  <a:pt x="6488177" y="4159716"/>
                </a:lnTo>
                <a:lnTo>
                  <a:pt x="0" y="415971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" name="Freeform 3"/>
          <p:cNvSpPr/>
          <p:nvPr/>
        </p:nvSpPr>
        <p:spPr>
          <a:xfrm>
            <a:off x="7956000" y="1713240"/>
            <a:ext cx="10057320" cy="8070840"/>
          </a:xfrm>
          <a:custGeom>
            <a:avLst/>
            <a:gdLst>
              <a:gd name="textAreaLeft" fmla="*/ 0 w 10057320"/>
              <a:gd name="textAreaRight" fmla="*/ 10057680 w 10057320"/>
              <a:gd name="textAreaTop" fmla="*/ 0 h 8070840"/>
              <a:gd name="textAreaBottom" fmla="*/ 8071200 h 8070840"/>
            </a:gdLst>
            <a:ahLst/>
            <a:cxnLst/>
            <a:rect l="textAreaLeft" t="textAreaTop" r="textAreaRight" b="textAreaBottom"/>
            <a:pathLst>
              <a:path w="10057722" h="8071322">
                <a:moveTo>
                  <a:pt x="0" y="0"/>
                </a:moveTo>
                <a:lnTo>
                  <a:pt x="10057722" y="0"/>
                </a:lnTo>
                <a:lnTo>
                  <a:pt x="10057722" y="8071322"/>
                </a:lnTo>
                <a:lnTo>
                  <a:pt x="0" y="807132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" name="TextBox 4"/>
          <p:cNvSpPr/>
          <p:nvPr/>
        </p:nvSpPr>
        <p:spPr>
          <a:xfrm>
            <a:off x="450360" y="762480"/>
            <a:ext cx="7175880" cy="390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3078"/>
              </a:lnSpc>
            </a:pPr>
            <a:r>
              <a:rPr lang="en-US" sz="2200" b="0" u="none" strike="noStrike">
                <a:solidFill>
                  <a:srgbClr val="FCFCFC"/>
                </a:solidFill>
                <a:effectLst/>
                <a:uFillTx/>
                <a:latin typeface="Poppins Light"/>
                <a:ea typeface="Poppins Light"/>
              </a:rPr>
              <a:t>Střediskem může být například areál s komplexem budov nebo soubor odběrných míst, jako je veřejné osvětlení. Nemusí se jednat o konkrétní adresu, což umožňuje jejich flexibilní využití dle potřeb dané organizace.</a:t>
            </a:r>
            <a:endParaRPr lang="en-US" sz="2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3078"/>
              </a:lnSpc>
            </a:pPr>
            <a:r>
              <a:rPr lang="en-US" sz="2200" b="0" u="none" strike="noStrike">
                <a:solidFill>
                  <a:srgbClr val="FCFCFC"/>
                </a:solidFill>
                <a:effectLst/>
                <a:uFillTx/>
                <a:latin typeface="Poppins Light"/>
                <a:ea typeface="Poppins Light"/>
              </a:rPr>
              <a:t>Aby bylo středisko v aplikaci snadno rozpoznatelné, přebírá místopisné údaje (adresu nebo parcelní číslo) z hlavního objektu. Tento hlavní objekt se určuje při vytváření střediska.</a:t>
            </a:r>
            <a:endParaRPr lang="en-US" sz="2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3078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C24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2"/>
          <p:cNvSpPr/>
          <p:nvPr/>
        </p:nvSpPr>
        <p:spPr>
          <a:xfrm>
            <a:off x="1588680" y="4227840"/>
            <a:ext cx="4410000" cy="157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226"/>
              </a:lnSpc>
            </a:pPr>
            <a:r>
              <a:rPr lang="en-US" sz="8730" b="1" u="none" strike="noStrike">
                <a:solidFill>
                  <a:srgbClr val="AE4652"/>
                </a:solidFill>
                <a:effectLst/>
                <a:uFillTx/>
                <a:latin typeface="Poppins Ultra-Bold"/>
                <a:ea typeface="Poppins Ultra-Bold"/>
              </a:rPr>
              <a:t>Budovy</a:t>
            </a:r>
            <a:endParaRPr lang="en-US" sz="873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C737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 2"/>
          <p:cNvSpPr/>
          <p:nvPr/>
        </p:nvSpPr>
        <p:spPr>
          <a:xfrm>
            <a:off x="4471200" y="1758600"/>
            <a:ext cx="9344880" cy="7499160"/>
          </a:xfrm>
          <a:custGeom>
            <a:avLst/>
            <a:gdLst>
              <a:gd name="textAreaLeft" fmla="*/ 0 w 9344880"/>
              <a:gd name="textAreaRight" fmla="*/ 9345240 w 9344880"/>
              <a:gd name="textAreaTop" fmla="*/ 0 h 7499160"/>
              <a:gd name="textAreaBottom" fmla="*/ 7499520 h 7499160"/>
            </a:gdLst>
            <a:ahLst/>
            <a:cxnLst/>
            <a:rect l="textAreaLeft" t="textAreaTop" r="textAreaRight" b="textAreaBottom"/>
            <a:pathLst>
              <a:path w="9345303" h="7499606">
                <a:moveTo>
                  <a:pt x="0" y="0"/>
                </a:moveTo>
                <a:lnTo>
                  <a:pt x="9345304" y="0"/>
                </a:lnTo>
                <a:lnTo>
                  <a:pt x="9345304" y="7499606"/>
                </a:lnTo>
                <a:lnTo>
                  <a:pt x="0" y="7499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TextBox 3"/>
          <p:cNvSpPr/>
          <p:nvPr/>
        </p:nvSpPr>
        <p:spPr>
          <a:xfrm>
            <a:off x="682200" y="971640"/>
            <a:ext cx="16923240" cy="3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3078"/>
              </a:lnSpc>
            </a:pPr>
            <a:r>
              <a:rPr lang="en-US" sz="2200" b="0" u="none" strike="noStrike">
                <a:solidFill>
                  <a:srgbClr val="FFFFFF"/>
                </a:solidFill>
                <a:effectLst/>
                <a:uFillTx/>
                <a:latin typeface="Poppins Light"/>
                <a:ea typeface="Poppins Light"/>
              </a:rPr>
              <a:t>Budova představuje objekt, který může obsahovat </a:t>
            </a:r>
            <a:r>
              <a:rPr lang="en-US" sz="2200" b="0" u="none" strike="noStrike">
                <a:solidFill>
                  <a:srgbClr val="FFFFFF"/>
                </a:solidFill>
                <a:effectLst/>
                <a:uFillTx/>
                <a:latin typeface="Poppins Light"/>
                <a:ea typeface="Poppins Light"/>
              </a:rPr>
              <a:t>odběrná místa a může být součástí střediska, avšak </a:t>
            </a:r>
            <a:r>
              <a:rPr lang="en-US" sz="2200" b="0" u="none" strike="noStrike">
                <a:solidFill>
                  <a:srgbClr val="FFFFFF"/>
                </a:solidFill>
                <a:effectLst/>
                <a:uFillTx/>
                <a:latin typeface="Poppins Light"/>
                <a:ea typeface="Poppins Light"/>
              </a:rPr>
              <a:t>není to podmínkou. </a:t>
            </a:r>
            <a:endParaRPr lang="en-US" sz="2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eform 2"/>
          <p:cNvSpPr/>
          <p:nvPr/>
        </p:nvSpPr>
        <p:spPr>
          <a:xfrm>
            <a:off x="-82080" y="0"/>
            <a:ext cx="18369720" cy="10240920"/>
          </a:xfrm>
          <a:custGeom>
            <a:avLst/>
            <a:gdLst>
              <a:gd name="textAreaLeft" fmla="*/ 0 w 18369720"/>
              <a:gd name="textAreaRight" fmla="*/ 18370080 w 18369720"/>
              <a:gd name="textAreaTop" fmla="*/ 0 h 10240920"/>
              <a:gd name="textAreaBottom" fmla="*/ 10241280 h 10240920"/>
            </a:gdLst>
            <a:ahLst/>
            <a:cxnLst/>
            <a:rect l="textAreaLeft" t="textAreaTop" r="textAreaRight" b="textAreaBottom"/>
            <a:pathLst>
              <a:path w="18370009" h="10241280">
                <a:moveTo>
                  <a:pt x="0" y="0"/>
                </a:moveTo>
                <a:lnTo>
                  <a:pt x="18370009" y="0"/>
                </a:lnTo>
                <a:lnTo>
                  <a:pt x="18370009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C24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2"/>
          <p:cNvSpPr/>
          <p:nvPr/>
        </p:nvSpPr>
        <p:spPr>
          <a:xfrm>
            <a:off x="0" y="4227840"/>
            <a:ext cx="11846880" cy="157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226"/>
              </a:lnSpc>
            </a:pPr>
            <a:r>
              <a:rPr lang="en-US" sz="8730" b="1" u="none" strike="noStrike">
                <a:solidFill>
                  <a:srgbClr val="AE4652"/>
                </a:solidFill>
                <a:effectLst/>
                <a:uFillTx/>
                <a:latin typeface="Poppins Ultra-Bold"/>
                <a:ea typeface="Poppins Ultra-Bold"/>
              </a:rPr>
              <a:t>Odběrná místa</a:t>
            </a:r>
            <a:endParaRPr lang="en-US" sz="873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 2"/>
          <p:cNvSpPr/>
          <p:nvPr/>
        </p:nvSpPr>
        <p:spPr>
          <a:xfrm>
            <a:off x="4124880" y="108360"/>
            <a:ext cx="10038240" cy="10178280"/>
          </a:xfrm>
          <a:custGeom>
            <a:avLst/>
            <a:gdLst>
              <a:gd name="textAreaLeft" fmla="*/ 0 w 10038240"/>
              <a:gd name="textAreaRight" fmla="*/ 10038600 w 10038240"/>
              <a:gd name="textAreaTop" fmla="*/ 0 h 10178280"/>
              <a:gd name="textAreaBottom" fmla="*/ 10178640 h 10178280"/>
            </a:gdLst>
            <a:ahLst/>
            <a:cxnLst/>
            <a:rect l="textAreaLeft" t="textAreaTop" r="textAreaRight" b="textAreaBottom"/>
            <a:pathLst>
              <a:path w="10038532" h="10178486">
                <a:moveTo>
                  <a:pt x="0" y="0"/>
                </a:moveTo>
                <a:lnTo>
                  <a:pt x="10038532" y="0"/>
                </a:lnTo>
                <a:lnTo>
                  <a:pt x="10038532" y="10178486"/>
                </a:lnTo>
                <a:lnTo>
                  <a:pt x="0" y="1017848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C24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2"/>
          <p:cNvSpPr/>
          <p:nvPr/>
        </p:nvSpPr>
        <p:spPr>
          <a:xfrm>
            <a:off x="1590480" y="4227840"/>
            <a:ext cx="4406760" cy="157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226"/>
              </a:lnSpc>
            </a:pPr>
            <a:r>
              <a:rPr lang="en-US" sz="8730" b="1" u="none" strike="noStrike">
                <a:solidFill>
                  <a:srgbClr val="AE4652"/>
                </a:solidFill>
                <a:effectLst/>
                <a:uFillTx/>
                <a:latin typeface="Poppins Ultra-Bold"/>
                <a:ea typeface="Poppins Ultra-Bold"/>
              </a:rPr>
              <a:t>Měřidla</a:t>
            </a:r>
            <a:endParaRPr lang="en-US" sz="873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7640" cy="1028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" dur="indefinite" restart="never" nodeType="tmRoot">
          <p:childTnLst>
            <p:video>
              <p:cMediaNode>
                <p:cTn>
                  <p:stCondLst>
                    <p:cond delay="indefinite"/>
                  </p:stCondLst>
                </p:cTn>
                <p:tgtEl>
                  <p:spTgt spid="9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C24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2"/>
          <p:cNvSpPr/>
          <p:nvPr/>
        </p:nvSpPr>
        <p:spPr>
          <a:xfrm>
            <a:off x="1705680" y="4227840"/>
            <a:ext cx="4176360" cy="157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226"/>
              </a:lnSpc>
            </a:pPr>
            <a:r>
              <a:rPr lang="en-US" sz="8730" b="1" u="none" strike="noStrike">
                <a:solidFill>
                  <a:srgbClr val="AE4652"/>
                </a:solidFill>
                <a:effectLst/>
                <a:uFillTx/>
                <a:latin typeface="Poppins Ultra-Bold"/>
                <a:ea typeface="Poppins Ultra-Bold"/>
              </a:rPr>
              <a:t>Odečty</a:t>
            </a:r>
            <a:endParaRPr lang="en-US" sz="873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 2"/>
          <p:cNvSpPr/>
          <p:nvPr/>
        </p:nvSpPr>
        <p:spPr>
          <a:xfrm>
            <a:off x="2991240" y="135000"/>
            <a:ext cx="12304800" cy="10151640"/>
          </a:xfrm>
          <a:custGeom>
            <a:avLst/>
            <a:gdLst>
              <a:gd name="textAreaLeft" fmla="*/ 0 w 12304800"/>
              <a:gd name="textAreaRight" fmla="*/ 12305160 w 12304800"/>
              <a:gd name="textAreaTop" fmla="*/ 0 h 10151640"/>
              <a:gd name="textAreaBottom" fmla="*/ 10152000 h 10151640"/>
            </a:gdLst>
            <a:ahLst/>
            <a:cxnLst/>
            <a:rect l="textAreaLeft" t="textAreaTop" r="textAreaRight" b="textAreaBottom"/>
            <a:pathLst>
              <a:path w="12305289" h="10151864">
                <a:moveTo>
                  <a:pt x="0" y="0"/>
                </a:moveTo>
                <a:lnTo>
                  <a:pt x="12305290" y="0"/>
                </a:lnTo>
                <a:lnTo>
                  <a:pt x="12305290" y="10151864"/>
                </a:lnTo>
                <a:lnTo>
                  <a:pt x="0" y="1015186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3"/>
          <p:cNvSpPr/>
          <p:nvPr/>
        </p:nvSpPr>
        <p:spPr>
          <a:xfrm>
            <a:off x="1028880" y="1647720"/>
            <a:ext cx="8115120" cy="21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5598"/>
              </a:lnSpc>
            </a:pPr>
            <a:r>
              <a:rPr lang="en-US" sz="4000" b="1" u="none" strike="noStrike">
                <a:solidFill>
                  <a:srgbClr val="0E4F8A"/>
                </a:solidFill>
                <a:effectLst/>
                <a:uFillTx/>
                <a:latin typeface="Poppins Ultra-Bold"/>
                <a:ea typeface="Poppins Ultra-Bold"/>
              </a:rPr>
              <a:t>FIM 2.0 je </a:t>
            </a:r>
            <a:r>
              <a:rPr lang="en-US" sz="4000" b="1" u="none" strike="noStrike">
                <a:solidFill>
                  <a:srgbClr val="0E4F8A"/>
                </a:solidFill>
                <a:effectLst/>
                <a:uFillTx/>
                <a:latin typeface="Poppins Ultra-Bold"/>
                <a:ea typeface="Poppins Ultra-Bold"/>
              </a:rPr>
              <a:t>moderní </a:t>
            </a:r>
            <a:r>
              <a:rPr lang="en-US" sz="4000" b="1" u="none" strike="noStrike">
                <a:solidFill>
                  <a:srgbClr val="0E4F8A"/>
                </a:solidFill>
                <a:effectLst/>
                <a:uFillTx/>
                <a:latin typeface="Poppins Ultra-Bold"/>
                <a:ea typeface="Poppins Ultra-Bold"/>
              </a:rPr>
              <a:t>nástroj pro </a:t>
            </a:r>
            <a:r>
              <a:rPr lang="en-US" sz="4000" b="1" u="none" strike="noStrike">
                <a:solidFill>
                  <a:srgbClr val="0E4F8A"/>
                </a:solidFill>
                <a:effectLst/>
                <a:uFillTx/>
                <a:latin typeface="Poppins Ultra-Bold"/>
                <a:ea typeface="Poppins Ultra-Bold"/>
              </a:rPr>
              <a:t>efektivní </a:t>
            </a:r>
            <a:r>
              <a:rPr lang="en-US" sz="4000" b="1" u="none" strike="noStrike">
                <a:solidFill>
                  <a:srgbClr val="0E4F8A"/>
                </a:solidFill>
                <a:effectLst/>
                <a:uFillTx/>
                <a:latin typeface="Poppins Ultra-Bold"/>
                <a:ea typeface="Poppins Ultra-Bold"/>
              </a:rPr>
              <a:t>správu </a:t>
            </a:r>
            <a:r>
              <a:rPr lang="en-US" sz="4000" b="1" u="none" strike="noStrike">
                <a:solidFill>
                  <a:srgbClr val="0E4F8A"/>
                </a:solidFill>
                <a:effectLst/>
                <a:uFillTx/>
                <a:latin typeface="Poppins Ultra-Bold"/>
                <a:ea typeface="Poppins Ultra-Bold"/>
              </a:rPr>
              <a:t>uživatelů a </a:t>
            </a:r>
            <a:r>
              <a:rPr lang="en-US" sz="4000" b="1" u="none" strike="noStrike">
                <a:solidFill>
                  <a:srgbClr val="0E4F8A"/>
                </a:solidFill>
                <a:effectLst/>
                <a:uFillTx/>
                <a:latin typeface="Poppins Ultra-Bold"/>
                <a:ea typeface="Poppins Ultra-Bold"/>
              </a:rPr>
              <a:t>organizací </a:t>
            </a:r>
            <a:r>
              <a:rPr lang="en-US" sz="4000" b="1" u="none" strike="noStrike">
                <a:solidFill>
                  <a:srgbClr val="0E4F8A"/>
                </a:solidFill>
                <a:effectLst/>
                <a:uFillTx/>
                <a:latin typeface="Poppins Ultra-Bold"/>
                <a:ea typeface="Poppins Ultra-Bold"/>
              </a:rPr>
              <a:t>Ústeckého </a:t>
            </a:r>
            <a:r>
              <a:rPr lang="en-US" sz="4000" b="1" u="none" strike="noStrike">
                <a:solidFill>
                  <a:srgbClr val="0E4F8A"/>
                </a:solidFill>
                <a:effectLst/>
                <a:uFillTx/>
                <a:latin typeface="Poppins Ultra-Bold"/>
                <a:ea typeface="Poppins Ultra-Bold"/>
              </a:rPr>
              <a:t>kraje</a:t>
            </a:r>
            <a:endParaRPr lang="en-US" sz="4000" b="0" u="none" strike="noStrike">
              <a:solidFill>
                <a:srgbClr val="0E4F8A"/>
              </a:solidFill>
              <a:effectLst/>
              <a:uFillTx/>
              <a:latin typeface="Arial"/>
            </a:endParaRPr>
          </a:p>
        </p:txBody>
      </p:sp>
      <p:sp>
        <p:nvSpPr>
          <p:cNvPr id="72" name="TextBox 4"/>
          <p:cNvSpPr/>
          <p:nvPr/>
        </p:nvSpPr>
        <p:spPr>
          <a:xfrm>
            <a:off x="1028880" y="4802760"/>
            <a:ext cx="8115120" cy="170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4479"/>
              </a:lnSpc>
            </a:pPr>
            <a:r>
              <a:rPr lang="en-US" sz="3200" b="1" u="none" strike="noStrike">
                <a:solidFill>
                  <a:srgbClr val="1C2434"/>
                </a:solidFill>
                <a:effectLst/>
                <a:uFillTx/>
                <a:latin typeface="Poppins Semi-Bold"/>
                <a:ea typeface="Poppins Semi-Bold"/>
              </a:rPr>
              <a:t>Umožňuje sběr, správu a vizualizaci dat o spotřebě energií a budovách v jednom přehledném prostředí.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3" name=""/>
          <p:cNvPicPr/>
          <p:nvPr/>
        </p:nvPicPr>
        <p:blipFill>
          <a:blip r:embed="rId1"/>
          <a:stretch/>
        </p:blipFill>
        <p:spPr>
          <a:xfrm>
            <a:off x="9829800" y="412560"/>
            <a:ext cx="8001000" cy="14217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C24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2"/>
          <p:cNvSpPr/>
          <p:nvPr/>
        </p:nvSpPr>
        <p:spPr>
          <a:xfrm>
            <a:off x="1522080" y="4227840"/>
            <a:ext cx="4543200" cy="157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226"/>
              </a:lnSpc>
            </a:pPr>
            <a:r>
              <a:rPr lang="en-US" sz="8730" b="1" u="none" strike="noStrike">
                <a:solidFill>
                  <a:srgbClr val="AE4652"/>
                </a:solidFill>
                <a:effectLst/>
                <a:uFillTx/>
                <a:latin typeface="Poppins Ultra-Bold"/>
                <a:ea typeface="Poppins Ultra-Bold"/>
              </a:rPr>
              <a:t>Faktury</a:t>
            </a:r>
            <a:endParaRPr lang="en-US" sz="873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Freeform 2"/>
          <p:cNvSpPr/>
          <p:nvPr/>
        </p:nvSpPr>
        <p:spPr>
          <a:xfrm>
            <a:off x="3985920" y="-140040"/>
            <a:ext cx="10179000" cy="10426680"/>
          </a:xfrm>
          <a:custGeom>
            <a:avLst/>
            <a:gdLst>
              <a:gd name="textAreaLeft" fmla="*/ 0 w 10179000"/>
              <a:gd name="textAreaRight" fmla="*/ 10179360 w 10179000"/>
              <a:gd name="textAreaTop" fmla="*/ 0 h 10426680"/>
              <a:gd name="textAreaBottom" fmla="*/ 10427040 h 10426680"/>
            </a:gdLst>
            <a:ahLst/>
            <a:cxnLst/>
            <a:rect l="textAreaLeft" t="textAreaTop" r="textAreaRight" b="textAreaBottom"/>
            <a:pathLst>
              <a:path w="10179441" h="10427085">
                <a:moveTo>
                  <a:pt x="0" y="0"/>
                </a:moveTo>
                <a:lnTo>
                  <a:pt x="10179442" y="0"/>
                </a:lnTo>
                <a:lnTo>
                  <a:pt x="10179442" y="10427085"/>
                </a:lnTo>
                <a:lnTo>
                  <a:pt x="0" y="1042708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C24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2"/>
          <p:cNvSpPr/>
          <p:nvPr/>
        </p:nvSpPr>
        <p:spPr>
          <a:xfrm>
            <a:off x="1028880" y="771480"/>
            <a:ext cx="5402880" cy="157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226"/>
              </a:lnSpc>
            </a:pPr>
            <a:r>
              <a:rPr lang="en-US" sz="8730" b="1" u="none" strike="noStrike">
                <a:solidFill>
                  <a:srgbClr val="AE4652"/>
                </a:solidFill>
                <a:effectLst/>
                <a:uFillTx/>
                <a:latin typeface="Poppins Ultra-Bold"/>
                <a:ea typeface="Poppins Ultra-Bold"/>
              </a:rPr>
              <a:t>Kontakty</a:t>
            </a:r>
            <a:endParaRPr lang="en-US" sz="873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103" name="Group 3"/>
          <p:cNvGrpSpPr/>
          <p:nvPr/>
        </p:nvGrpSpPr>
        <p:grpSpPr>
          <a:xfrm>
            <a:off x="898200" y="3353040"/>
            <a:ext cx="6150240" cy="1830960"/>
            <a:chOff x="898200" y="3353040"/>
            <a:chExt cx="6150240" cy="1830960"/>
          </a:xfrm>
        </p:grpSpPr>
        <p:sp>
          <p:nvSpPr>
            <p:cNvPr id="104" name="TextBox 4"/>
            <p:cNvSpPr/>
            <p:nvPr/>
          </p:nvSpPr>
          <p:spPr>
            <a:xfrm>
              <a:off x="898200" y="3353040"/>
              <a:ext cx="6150240" cy="785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6432"/>
                </a:lnSpc>
                <a:tabLst>
                  <a:tab pos="0" algn="l"/>
                </a:tabLst>
              </a:pPr>
              <a:r>
                <a:rPr lang="en-US" sz="4590" b="1" u="none" strike="noStrike">
                  <a:solidFill>
                    <a:srgbClr val="AE4652"/>
                  </a:solidFill>
                  <a:effectLst/>
                  <a:uFillTx/>
                  <a:latin typeface="Poppins Semi-Bold"/>
                  <a:ea typeface="Poppins Semi-Bold"/>
                </a:rPr>
                <a:t>Tereza Hoskovcová</a:t>
              </a:r>
              <a:endParaRPr lang="en-US" sz="459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5" name="TextBox 5"/>
            <p:cNvSpPr/>
            <p:nvPr/>
          </p:nvSpPr>
          <p:spPr>
            <a:xfrm>
              <a:off x="898200" y="4294440"/>
              <a:ext cx="5180760" cy="889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3538"/>
                </a:lnSpc>
              </a:pPr>
              <a:r>
                <a:rPr lang="en-US" sz="2530" b="0" u="none" strike="noStrike">
                  <a:solidFill>
                    <a:srgbClr val="AE4652"/>
                  </a:solidFill>
                  <a:effectLst/>
                  <a:uFillTx/>
                  <a:latin typeface="Poppins Light"/>
                  <a:ea typeface="Poppins Light"/>
                </a:rPr>
                <a:t>tereza.hoskovcova@dcuk.cz</a:t>
              </a:r>
              <a:endParaRPr lang="en-US" sz="253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ts val="3538"/>
                </a:lnSpc>
              </a:pPr>
              <a:r>
                <a:rPr lang="en-US" sz="2530" b="0" u="none" strike="noStrike">
                  <a:solidFill>
                    <a:srgbClr val="AE4652"/>
                  </a:solidFill>
                  <a:effectLst/>
                  <a:uFillTx/>
                  <a:latin typeface="Poppins Light"/>
                  <a:ea typeface="Poppins Light"/>
                </a:rPr>
                <a:t>+420 777 060 346</a:t>
              </a:r>
              <a:endParaRPr lang="en-US" sz="253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06" name="Group 6"/>
          <p:cNvGrpSpPr/>
          <p:nvPr/>
        </p:nvGrpSpPr>
        <p:grpSpPr>
          <a:xfrm>
            <a:off x="898200" y="6724080"/>
            <a:ext cx="9585720" cy="1523880"/>
            <a:chOff x="898200" y="6724080"/>
            <a:chExt cx="9585720" cy="1523880"/>
          </a:xfrm>
        </p:grpSpPr>
        <p:sp>
          <p:nvSpPr>
            <p:cNvPr id="107" name="TextBox 7"/>
            <p:cNvSpPr/>
            <p:nvPr/>
          </p:nvSpPr>
          <p:spPr>
            <a:xfrm>
              <a:off x="898200" y="6724080"/>
              <a:ext cx="9585720" cy="837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6846"/>
                </a:lnSpc>
                <a:tabLst>
                  <a:tab pos="0" algn="l"/>
                </a:tabLst>
              </a:pPr>
              <a:r>
                <a:rPr lang="en-US" sz="4890" b="1" u="none" strike="noStrike">
                  <a:solidFill>
                    <a:srgbClr val="AE4652"/>
                  </a:solidFill>
                  <a:effectLst/>
                  <a:uFillTx/>
                  <a:latin typeface="Poppins Semi-Bold"/>
                  <a:ea typeface="Poppins Semi-Bold"/>
                </a:rPr>
                <a:t>Jan Nedrda</a:t>
              </a:r>
              <a:endParaRPr lang="en-US" sz="489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8" name="TextBox 8"/>
            <p:cNvSpPr/>
            <p:nvPr/>
          </p:nvSpPr>
          <p:spPr>
            <a:xfrm>
              <a:off x="898200" y="7782120"/>
              <a:ext cx="8539560" cy="465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3764"/>
                </a:lnSpc>
              </a:pPr>
              <a:r>
                <a:rPr lang="en-US" sz="2690" b="0" u="none" strike="noStrike">
                  <a:solidFill>
                    <a:srgbClr val="AE4652"/>
                  </a:solidFill>
                  <a:effectLst/>
                  <a:uFillTx/>
                  <a:latin typeface="Poppins Light"/>
                  <a:ea typeface="Poppins Light"/>
                </a:rPr>
                <a:t>nerdra@ecuk.cz</a:t>
              </a:r>
              <a:endParaRPr lang="en-US" sz="269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2"/>
          <p:cNvSpPr/>
          <p:nvPr/>
        </p:nvSpPr>
        <p:spPr>
          <a:xfrm>
            <a:off x="1028880" y="5164200"/>
            <a:ext cx="16230240" cy="1003320"/>
          </a:xfrm>
          <a:custGeom>
            <a:avLst/>
            <a:gdLst>
              <a:gd name="textAreaLeft" fmla="*/ 0 w 16230240"/>
              <a:gd name="textAreaRight" fmla="*/ 16230600 w 16230240"/>
              <a:gd name="textAreaTop" fmla="*/ 0 h 1003320"/>
              <a:gd name="textAreaBottom" fmla="*/ 1003680 h 1003320"/>
            </a:gdLst>
            <a:ahLst/>
            <a:cxnLst/>
            <a:rect l="textAreaLeft" t="textAreaTop" r="textAreaRight" b="textAreaBottom"/>
            <a:pathLst>
              <a:path w="16230600" h="1003544">
                <a:moveTo>
                  <a:pt x="0" y="0"/>
                </a:moveTo>
                <a:lnTo>
                  <a:pt x="16230600" y="0"/>
                </a:lnTo>
                <a:lnTo>
                  <a:pt x="16230600" y="1003544"/>
                </a:lnTo>
                <a:lnTo>
                  <a:pt x="0" y="10035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Freeform 3"/>
          <p:cNvSpPr/>
          <p:nvPr/>
        </p:nvSpPr>
        <p:spPr>
          <a:xfrm>
            <a:off x="6315840" y="3220560"/>
            <a:ext cx="5655960" cy="1275840"/>
          </a:xfrm>
          <a:custGeom>
            <a:avLst/>
            <a:gdLst>
              <a:gd name="textAreaLeft" fmla="*/ 0 w 5655960"/>
              <a:gd name="textAreaRight" fmla="*/ 5656320 w 5655960"/>
              <a:gd name="textAreaTop" fmla="*/ 0 h 1275840"/>
              <a:gd name="textAreaBottom" fmla="*/ 1276200 h 1275840"/>
            </a:gdLst>
            <a:ahLst/>
            <a:cxnLst/>
            <a:rect l="textAreaLeft" t="textAreaTop" r="textAreaRight" b="textAreaBottom"/>
            <a:pathLst>
              <a:path w="5656458" h="1276277">
                <a:moveTo>
                  <a:pt x="0" y="0"/>
                </a:moveTo>
                <a:lnTo>
                  <a:pt x="5656458" y="0"/>
                </a:lnTo>
                <a:lnTo>
                  <a:pt x="5656458" y="1276276"/>
                </a:lnTo>
                <a:lnTo>
                  <a:pt x="0" y="127627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1" name="TextBox 4"/>
          <p:cNvSpPr/>
          <p:nvPr/>
        </p:nvSpPr>
        <p:spPr>
          <a:xfrm>
            <a:off x="4875120" y="8833320"/>
            <a:ext cx="8537400" cy="4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3359"/>
              </a:lnSpc>
              <a:tabLst>
                <a:tab pos="0" algn="l"/>
              </a:tabLst>
            </a:pPr>
            <a:r>
              <a:rPr lang="en-US" sz="2400" b="1" u="none" strike="noStrike">
                <a:solidFill>
                  <a:srgbClr val="6C737F"/>
                </a:solidFill>
                <a:effectLst/>
                <a:uFillTx/>
                <a:latin typeface="Poppins Semi-Bold"/>
                <a:ea typeface="Poppins Semi-Bold"/>
              </a:rPr>
              <a:t>ZPRACOVALO DATOVÉ CENTRUM ÚSTECKÉHO KRAJE, P.O.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2"/>
          <p:cNvSpPr/>
          <p:nvPr/>
        </p:nvSpPr>
        <p:spPr>
          <a:xfrm>
            <a:off x="1028880" y="4201200"/>
            <a:ext cx="6321240" cy="21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8399"/>
              </a:lnSpc>
            </a:pPr>
            <a:r>
              <a:rPr lang="en-US" sz="6000" b="1" u="none" strike="noStrike">
                <a:solidFill>
                  <a:srgbClr val="0E4F8A"/>
                </a:solidFill>
                <a:effectLst/>
                <a:uFillTx/>
                <a:latin typeface="Poppins Ultra-Bold"/>
                <a:ea typeface="Poppins Ultra-Bold"/>
              </a:rPr>
              <a:t>Hierarchie práv </a:t>
            </a:r>
            <a:endParaRPr lang="en-US" sz="6000" b="0" u="none" strike="noStrike">
              <a:solidFill>
                <a:srgbClr val="0E4F8A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8399"/>
              </a:lnSpc>
            </a:pPr>
            <a:r>
              <a:rPr lang="en-US" sz="6000" b="1" u="none" strike="noStrike">
                <a:solidFill>
                  <a:srgbClr val="0E4F8A"/>
                </a:solidFill>
                <a:effectLst/>
                <a:uFillTx/>
                <a:latin typeface="Poppins Ultra-Bold"/>
                <a:ea typeface="Poppins Ultra-Bold"/>
              </a:rPr>
              <a:t>v aplikaci</a:t>
            </a:r>
            <a:endParaRPr lang="en-US" sz="6000" b="0" u="none" strike="noStrike">
              <a:solidFill>
                <a:srgbClr val="0E4F8A"/>
              </a:solidFill>
              <a:effectLst/>
              <a:uFillTx/>
              <a:latin typeface="Arial"/>
            </a:endParaRPr>
          </a:p>
        </p:txBody>
      </p:sp>
      <p:grpSp>
        <p:nvGrpSpPr>
          <p:cNvPr id="75" name="Group 3"/>
          <p:cNvGrpSpPr/>
          <p:nvPr/>
        </p:nvGrpSpPr>
        <p:grpSpPr>
          <a:xfrm>
            <a:off x="11737800" y="3536640"/>
            <a:ext cx="7236000" cy="1263960"/>
            <a:chOff x="11737800" y="3536640"/>
            <a:chExt cx="7236000" cy="1263960"/>
          </a:xfrm>
        </p:grpSpPr>
        <p:sp>
          <p:nvSpPr>
            <p:cNvPr id="76" name="TextBox 4"/>
            <p:cNvSpPr/>
            <p:nvPr/>
          </p:nvSpPr>
          <p:spPr>
            <a:xfrm>
              <a:off x="11737800" y="3536640"/>
              <a:ext cx="4136400" cy="71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5598"/>
                </a:lnSpc>
                <a:tabLst>
                  <a:tab pos="0" algn="l"/>
                </a:tabLst>
              </a:pPr>
              <a:r>
                <a:rPr lang="en-US" sz="4000" b="1" u="none" strike="noStrike">
                  <a:solidFill>
                    <a:srgbClr val="1C2434"/>
                  </a:solidFill>
                  <a:effectLst/>
                  <a:uFillTx/>
                  <a:latin typeface="Poppins Semi-Bold"/>
                  <a:ea typeface="Poppins Semi-Bold"/>
                </a:rPr>
                <a:t>Superadmin</a:t>
              </a:r>
              <a:endParaRPr lang="en-US" sz="4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7" name="TextBox 5"/>
            <p:cNvSpPr/>
            <p:nvPr/>
          </p:nvSpPr>
          <p:spPr>
            <a:xfrm>
              <a:off x="11737800" y="4410000"/>
              <a:ext cx="7236000" cy="390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3078"/>
                </a:lnSpc>
              </a:pPr>
              <a:r>
                <a:rPr lang="en-US" sz="2200" b="0" u="none" strike="noStrike">
                  <a:solidFill>
                    <a:srgbClr val="1C2434"/>
                  </a:solidFill>
                  <a:effectLst/>
                  <a:uFillTx/>
                  <a:latin typeface="Poppins Light"/>
                  <a:ea typeface="Poppins Light"/>
                </a:rPr>
                <a:t>DCUK a ECUK</a:t>
              </a:r>
              <a:endPara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78" name="Group 6"/>
          <p:cNvGrpSpPr/>
          <p:nvPr/>
        </p:nvGrpSpPr>
        <p:grpSpPr>
          <a:xfrm>
            <a:off x="11737800" y="5324400"/>
            <a:ext cx="5864400" cy="1263960"/>
            <a:chOff x="11737800" y="5324400"/>
            <a:chExt cx="5864400" cy="1263960"/>
          </a:xfrm>
        </p:grpSpPr>
        <p:sp>
          <p:nvSpPr>
            <p:cNvPr id="79" name="TextBox 7"/>
            <p:cNvSpPr/>
            <p:nvPr/>
          </p:nvSpPr>
          <p:spPr>
            <a:xfrm>
              <a:off x="11737800" y="5324400"/>
              <a:ext cx="5864400" cy="71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5598"/>
                </a:lnSpc>
                <a:tabLst>
                  <a:tab pos="0" algn="l"/>
                </a:tabLst>
              </a:pPr>
              <a:r>
                <a:rPr lang="en-US" sz="4000" b="1" u="none" strike="noStrike">
                  <a:solidFill>
                    <a:srgbClr val="1C2434"/>
                  </a:solidFill>
                  <a:effectLst/>
                  <a:uFillTx/>
                  <a:latin typeface="Poppins Semi-Bold"/>
                  <a:ea typeface="Poppins Semi-Bold"/>
                </a:rPr>
                <a:t>Správce organizace</a:t>
              </a:r>
              <a:endParaRPr lang="en-US" sz="4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" name="TextBox 8"/>
            <p:cNvSpPr/>
            <p:nvPr/>
          </p:nvSpPr>
          <p:spPr>
            <a:xfrm>
              <a:off x="11737800" y="6197760"/>
              <a:ext cx="5224320" cy="390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tIns="0" rIns="0" bIns="0" anchor="t">
              <a:spAutoFit/>
            </a:bodyPr>
            <a:p>
              <a:pPr defTabSz="914400">
                <a:lnSpc>
                  <a:spcPts val="3078"/>
                </a:lnSpc>
              </a:pPr>
              <a:r>
                <a:rPr lang="en-US" sz="2200" b="0" u="none" strike="noStrike">
                  <a:solidFill>
                    <a:srgbClr val="1C2434"/>
                  </a:solidFill>
                  <a:effectLst/>
                  <a:uFillTx/>
                  <a:latin typeface="Poppins Light"/>
                  <a:ea typeface="Poppins Light"/>
                </a:rPr>
                <a:t>Např. Starosta obce</a:t>
              </a:r>
              <a:endPara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C24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rcRect l="0" t="677" r="0" b="677"/>
          <a:stretch>
            <a:fillRect/>
          </a:stretch>
        </p:blipFill>
        <p:spPr>
          <a:xfrm>
            <a:off x="0" y="0"/>
            <a:ext cx="18287640" cy="1014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2"/>
          <p:cNvSpPr/>
          <p:nvPr/>
        </p:nvSpPr>
        <p:spPr>
          <a:xfrm>
            <a:off x="73440" y="608040"/>
            <a:ext cx="18140760" cy="9070200"/>
          </a:xfrm>
          <a:custGeom>
            <a:avLst/>
            <a:gdLst>
              <a:gd name="textAreaLeft" fmla="*/ 0 w 18140760"/>
              <a:gd name="textAreaRight" fmla="*/ 18141120 w 18140760"/>
              <a:gd name="textAreaTop" fmla="*/ 0 h 9070200"/>
              <a:gd name="textAreaBottom" fmla="*/ 9070560 h 9070200"/>
            </a:gdLst>
            <a:ahLst/>
            <a:cxnLst/>
            <a:rect l="textAreaLeft" t="textAreaTop" r="textAreaRight" b="textAreaBottom"/>
            <a:pathLst>
              <a:path w="18141247" h="9070624">
                <a:moveTo>
                  <a:pt x="0" y="0"/>
                </a:moveTo>
                <a:lnTo>
                  <a:pt x="18141248" y="0"/>
                </a:lnTo>
                <a:lnTo>
                  <a:pt x="18141248" y="9070624"/>
                </a:lnTo>
                <a:lnTo>
                  <a:pt x="0" y="907062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C24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 2"/>
          <p:cNvSpPr/>
          <p:nvPr/>
        </p:nvSpPr>
        <p:spPr>
          <a:xfrm>
            <a:off x="0" y="1589760"/>
            <a:ext cx="18142920" cy="5669280"/>
          </a:xfrm>
          <a:custGeom>
            <a:avLst/>
            <a:gdLst>
              <a:gd name="textAreaLeft" fmla="*/ 0 w 18142920"/>
              <a:gd name="textAreaRight" fmla="*/ 18143280 w 18142920"/>
              <a:gd name="textAreaTop" fmla="*/ 0 h 5669280"/>
              <a:gd name="textAreaBottom" fmla="*/ 5669640 h 5669280"/>
            </a:gdLst>
            <a:ahLst/>
            <a:cxnLst/>
            <a:rect l="textAreaLeft" t="textAreaTop" r="textAreaRight" b="textAreaBottom"/>
            <a:pathLst>
              <a:path w="18143413" h="5669816">
                <a:moveTo>
                  <a:pt x="0" y="0"/>
                </a:moveTo>
                <a:lnTo>
                  <a:pt x="18143413" y="0"/>
                </a:lnTo>
                <a:lnTo>
                  <a:pt x="18143413" y="5669816"/>
                </a:lnTo>
                <a:lnTo>
                  <a:pt x="0" y="566981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 2"/>
          <p:cNvSpPr/>
          <p:nvPr/>
        </p:nvSpPr>
        <p:spPr>
          <a:xfrm>
            <a:off x="0" y="0"/>
            <a:ext cx="18287640" cy="73148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7314840"/>
              <a:gd name="textAreaBottom" fmla="*/ 7315200 h 7314840"/>
            </a:gdLst>
            <a:ahLst/>
            <a:cxnLst/>
            <a:rect l="textAreaLeft" t="textAreaTop" r="textAreaRight" b="textAreaBottom"/>
            <a:pathLst>
              <a:path w="18288000" h="7315200">
                <a:moveTo>
                  <a:pt x="0" y="0"/>
                </a:moveTo>
                <a:lnTo>
                  <a:pt x="18288000" y="0"/>
                </a:lnTo>
                <a:lnTo>
                  <a:pt x="18288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2"/>
          <p:cNvSpPr/>
          <p:nvPr/>
        </p:nvSpPr>
        <p:spPr>
          <a:xfrm>
            <a:off x="0" y="0"/>
            <a:ext cx="18287640" cy="857232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8572320"/>
              <a:gd name="textAreaBottom" fmla="*/ 8572680 h 8572320"/>
            </a:gdLst>
            <a:ahLst/>
            <a:cxnLst/>
            <a:rect l="textAreaLeft" t="textAreaTop" r="textAreaRight" b="textAreaBottom"/>
            <a:pathLst>
              <a:path w="18288000" h="8572500">
                <a:moveTo>
                  <a:pt x="0" y="0"/>
                </a:moveTo>
                <a:lnTo>
                  <a:pt x="18288000" y="0"/>
                </a:lnTo>
                <a:lnTo>
                  <a:pt x="18288000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C24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2"/>
          <p:cNvSpPr/>
          <p:nvPr/>
        </p:nvSpPr>
        <p:spPr>
          <a:xfrm>
            <a:off x="1028880" y="4227840"/>
            <a:ext cx="5530320" cy="157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226"/>
              </a:lnSpc>
            </a:pPr>
            <a:r>
              <a:rPr lang="en-US" sz="8730" b="1" u="none" strike="noStrike">
                <a:solidFill>
                  <a:srgbClr val="AE4652"/>
                </a:solidFill>
                <a:effectLst/>
                <a:uFillTx/>
                <a:latin typeface="Poppins Ultra-Bold"/>
                <a:ea typeface="Poppins Ultra-Bold"/>
              </a:rPr>
              <a:t>Střediska</a:t>
            </a:r>
            <a:endParaRPr lang="en-US" sz="873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6730</TotalTime>
  <Application>LibreOffice/26.2.2.2$Linux_X86_64 LibreOffice_project/620$Build-2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DAHCc7h2VL4</dc:identifier>
  <dc:language>en-US</dc:language>
  <cp:lastModifiedBy/>
  <dcterms:modified xsi:type="dcterms:W3CDTF">2026-06-01T15:21:41Z</dcterms:modified>
  <cp:revision>2</cp:revision>
  <dc:subject/>
  <dc:title>KEM 3.0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